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7"/>
  </p:notesMasterIdLst>
  <p:sldIdLst>
    <p:sldId id="256" r:id="rId2"/>
    <p:sldId id="275" r:id="rId3"/>
    <p:sldId id="276" r:id="rId4"/>
    <p:sldId id="277" r:id="rId5"/>
    <p:sldId id="283" r:id="rId6"/>
    <p:sldId id="284" r:id="rId7"/>
    <p:sldId id="278" r:id="rId8"/>
    <p:sldId id="282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80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9" r:id="rId34"/>
    <p:sldId id="281" r:id="rId35"/>
    <p:sldId id="274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ph29\Desktop\statistic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ph29\Desktop\statistic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 dirty="0"/>
              <a:t>Citation</a:t>
            </a:r>
            <a:r>
              <a:rPr lang="en-US" baseline="0" dirty="0"/>
              <a:t> </a:t>
            </a:r>
            <a:r>
              <a:rPr lang="en-US" baseline="0" dirty="0" smtClean="0"/>
              <a:t>Graph</a:t>
            </a:r>
            <a:endParaRPr lang="en-US" dirty="0"/>
          </a:p>
        </c:rich>
      </c:tx>
      <c:layout/>
    </c:title>
    <c:plotArea>
      <c:layout/>
      <c:scatterChart>
        <c:scatterStyle val="lineMarker"/>
        <c:ser>
          <c:idx val="1"/>
          <c:order val="0"/>
          <c:tx>
            <c:v>1-Ring</c:v>
          </c:tx>
          <c:xVal>
            <c:numRef>
              <c:f>'Citation Graph'!$A$5:$A$14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'Citation Graph'!$B$5:$B$14</c:f>
              <c:numCache>
                <c:formatCode>General</c:formatCode>
                <c:ptCount val="10"/>
                <c:pt idx="0">
                  <c:v>1025</c:v>
                </c:pt>
                <c:pt idx="1">
                  <c:v>701</c:v>
                </c:pt>
                <c:pt idx="2">
                  <c:v>391</c:v>
                </c:pt>
                <c:pt idx="3">
                  <c:v>201</c:v>
                </c:pt>
                <c:pt idx="4">
                  <c:v>109</c:v>
                </c:pt>
                <c:pt idx="5">
                  <c:v>51</c:v>
                </c:pt>
                <c:pt idx="6">
                  <c:v>24</c:v>
                </c:pt>
                <c:pt idx="7">
                  <c:v>12</c:v>
                </c:pt>
                <c:pt idx="8">
                  <c:v>7</c:v>
                </c:pt>
                <c:pt idx="9">
                  <c:v>4</c:v>
                </c:pt>
              </c:numCache>
            </c:numRef>
          </c:yVal>
        </c:ser>
        <c:ser>
          <c:idx val="0"/>
          <c:order val="1"/>
          <c:tx>
            <c:v>2-Ring</c:v>
          </c:tx>
          <c:xVal>
            <c:numRef>
              <c:f>'Citation Graph'!$A$19:$A$28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'Citation Graph'!$B$19:$B$28</c:f>
              <c:numCache>
                <c:formatCode>General</c:formatCode>
                <c:ptCount val="10"/>
                <c:pt idx="0">
                  <c:v>1025</c:v>
                </c:pt>
                <c:pt idx="1">
                  <c:v>736</c:v>
                </c:pt>
                <c:pt idx="2">
                  <c:v>583</c:v>
                </c:pt>
                <c:pt idx="3">
                  <c:v>390</c:v>
                </c:pt>
                <c:pt idx="4">
                  <c:v>224</c:v>
                </c:pt>
                <c:pt idx="5">
                  <c:v>118</c:v>
                </c:pt>
                <c:pt idx="6">
                  <c:v>64</c:v>
                </c:pt>
                <c:pt idx="7">
                  <c:v>33</c:v>
                </c:pt>
                <c:pt idx="8">
                  <c:v>10</c:v>
                </c:pt>
                <c:pt idx="9">
                  <c:v>2</c:v>
                </c:pt>
              </c:numCache>
            </c:numRef>
          </c:yVal>
        </c:ser>
        <c:ser>
          <c:idx val="2"/>
          <c:order val="2"/>
          <c:tx>
            <c:v>3-Ring</c:v>
          </c:tx>
          <c:spPr>
            <a:ln>
              <a:solidFill>
                <a:schemeClr val="accent4"/>
              </a:solidFill>
            </a:ln>
          </c:spPr>
          <c:marker>
            <c:spPr>
              <a:solidFill>
                <a:srgbClr val="000000">
                  <a:lumMod val="85000"/>
                  <a:lumOff val="15000"/>
                </a:srgbClr>
              </a:solidFill>
            </c:spPr>
          </c:marker>
          <c:xVal>
            <c:numRef>
              <c:f>'Citation Graph'!$A$33:$A$42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'Citation Graph'!$B$33:$B$42</c:f>
              <c:numCache>
                <c:formatCode>General</c:formatCode>
                <c:ptCount val="10"/>
                <c:pt idx="0">
                  <c:v>1025</c:v>
                </c:pt>
                <c:pt idx="1">
                  <c:v>828</c:v>
                </c:pt>
                <c:pt idx="2">
                  <c:v>764</c:v>
                </c:pt>
                <c:pt idx="3">
                  <c:v>705</c:v>
                </c:pt>
                <c:pt idx="4">
                  <c:v>627</c:v>
                </c:pt>
                <c:pt idx="5">
                  <c:v>466</c:v>
                </c:pt>
                <c:pt idx="6">
                  <c:v>307</c:v>
                </c:pt>
                <c:pt idx="7">
                  <c:v>161</c:v>
                </c:pt>
                <c:pt idx="8">
                  <c:v>67</c:v>
                </c:pt>
                <c:pt idx="9">
                  <c:v>19</c:v>
                </c:pt>
              </c:numCache>
            </c:numRef>
          </c:yVal>
        </c:ser>
        <c:axId val="81176064"/>
        <c:axId val="80564224"/>
      </c:scatterChart>
      <c:valAx>
        <c:axId val="81176064"/>
        <c:scaling>
          <c:orientation val="minMax"/>
          <c:max val="11"/>
          <c:min val="0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Iterations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80564224"/>
        <c:crosses val="autoZero"/>
        <c:crossBetween val="midCat"/>
      </c:valAx>
      <c:valAx>
        <c:axId val="80564224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# of Nodes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81176064"/>
        <c:crosses val="autoZero"/>
        <c:crossBetween val="midCat"/>
      </c:valAx>
    </c:plotArea>
    <c:legend>
      <c:legendPos val="r"/>
      <c:layout/>
    </c:legend>
    <c:plotVisOnly val="1"/>
  </c:chart>
  <c:spPr>
    <a:noFill/>
  </c:sp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 dirty="0" err="1"/>
              <a:t>Inet</a:t>
            </a:r>
            <a:r>
              <a:rPr lang="en-US" dirty="0"/>
              <a:t> </a:t>
            </a:r>
            <a:r>
              <a:rPr lang="en-US" dirty="0" smtClean="0"/>
              <a:t>4500</a:t>
            </a:r>
            <a:endParaRPr lang="en-US" dirty="0"/>
          </a:p>
        </c:rich>
      </c:tx>
      <c:layout/>
    </c:title>
    <c:plotArea>
      <c:layout/>
      <c:scatterChart>
        <c:scatterStyle val="lineMarker"/>
        <c:ser>
          <c:idx val="1"/>
          <c:order val="0"/>
          <c:tx>
            <c:v>1-Ring</c:v>
          </c:tx>
          <c:xVal>
            <c:numRef>
              <c:f>Inet4500!$A$5:$A$22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Inet4500!$B$5:$B$22</c:f>
              <c:numCache>
                <c:formatCode>General</c:formatCode>
                <c:ptCount val="18"/>
                <c:pt idx="0">
                  <c:v>4500</c:v>
                </c:pt>
                <c:pt idx="1">
                  <c:v>2725</c:v>
                </c:pt>
                <c:pt idx="2">
                  <c:v>607</c:v>
                </c:pt>
                <c:pt idx="3">
                  <c:v>333</c:v>
                </c:pt>
                <c:pt idx="4">
                  <c:v>224</c:v>
                </c:pt>
                <c:pt idx="5">
                  <c:v>167</c:v>
                </c:pt>
                <c:pt idx="6">
                  <c:v>132</c:v>
                </c:pt>
                <c:pt idx="7">
                  <c:v>108</c:v>
                </c:pt>
                <c:pt idx="8">
                  <c:v>92</c:v>
                </c:pt>
                <c:pt idx="9">
                  <c:v>79</c:v>
                </c:pt>
                <c:pt idx="10">
                  <c:v>69</c:v>
                </c:pt>
                <c:pt idx="11">
                  <c:v>30</c:v>
                </c:pt>
                <c:pt idx="12">
                  <c:v>13</c:v>
                </c:pt>
                <c:pt idx="13">
                  <c:v>10</c:v>
                </c:pt>
                <c:pt idx="14">
                  <c:v>8</c:v>
                </c:pt>
                <c:pt idx="15">
                  <c:v>7</c:v>
                </c:pt>
                <c:pt idx="16">
                  <c:v>6</c:v>
                </c:pt>
                <c:pt idx="17">
                  <c:v>5</c:v>
                </c:pt>
              </c:numCache>
            </c:numRef>
          </c:yVal>
        </c:ser>
        <c:ser>
          <c:idx val="0"/>
          <c:order val="1"/>
          <c:tx>
            <c:v>2-Ring</c:v>
          </c:tx>
          <c:xVal>
            <c:numRef>
              <c:f>Inet4500!$A$27:$A$42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xVal>
          <c:yVal>
            <c:numRef>
              <c:f>Inet4500!$B$27:$B$42</c:f>
              <c:numCache>
                <c:formatCode>General</c:formatCode>
                <c:ptCount val="16"/>
                <c:pt idx="0">
                  <c:v>4500</c:v>
                </c:pt>
                <c:pt idx="1">
                  <c:v>3786</c:v>
                </c:pt>
                <c:pt idx="2">
                  <c:v>3326</c:v>
                </c:pt>
                <c:pt idx="3">
                  <c:v>3057</c:v>
                </c:pt>
                <c:pt idx="4">
                  <c:v>2819</c:v>
                </c:pt>
                <c:pt idx="5">
                  <c:v>2643</c:v>
                </c:pt>
                <c:pt idx="6">
                  <c:v>1787</c:v>
                </c:pt>
                <c:pt idx="7">
                  <c:v>1415</c:v>
                </c:pt>
                <c:pt idx="8">
                  <c:v>987</c:v>
                </c:pt>
                <c:pt idx="9">
                  <c:v>948</c:v>
                </c:pt>
                <c:pt idx="10">
                  <c:v>294</c:v>
                </c:pt>
                <c:pt idx="11">
                  <c:v>148</c:v>
                </c:pt>
                <c:pt idx="12">
                  <c:v>51</c:v>
                </c:pt>
                <c:pt idx="13">
                  <c:v>22</c:v>
                </c:pt>
                <c:pt idx="14">
                  <c:v>10</c:v>
                </c:pt>
                <c:pt idx="15">
                  <c:v>5</c:v>
                </c:pt>
              </c:numCache>
            </c:numRef>
          </c:yVal>
        </c:ser>
        <c:ser>
          <c:idx val="2"/>
          <c:order val="2"/>
          <c:tx>
            <c:v>3-Ring</c:v>
          </c:tx>
          <c:spPr>
            <a:ln>
              <a:solidFill>
                <a:srgbClr val="000000"/>
              </a:solidFill>
            </a:ln>
          </c:spPr>
          <c:marker>
            <c:spPr>
              <a:solidFill>
                <a:srgbClr val="000000">
                  <a:lumMod val="85000"/>
                  <a:lumOff val="15000"/>
                </a:srgbClr>
              </a:solidFill>
            </c:spPr>
          </c:marker>
          <c:xVal>
            <c:numRef>
              <c:f>Inet4500!$A$47:$A$62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xVal>
          <c:yVal>
            <c:numRef>
              <c:f>Inet4500!$B$47:$B$62</c:f>
              <c:numCache>
                <c:formatCode>General</c:formatCode>
                <c:ptCount val="16"/>
                <c:pt idx="0">
                  <c:v>4500</c:v>
                </c:pt>
                <c:pt idx="1">
                  <c:v>4246</c:v>
                </c:pt>
                <c:pt idx="2">
                  <c:v>3961</c:v>
                </c:pt>
                <c:pt idx="3">
                  <c:v>3772</c:v>
                </c:pt>
                <c:pt idx="4">
                  <c:v>3539</c:v>
                </c:pt>
                <c:pt idx="5">
                  <c:v>3218</c:v>
                </c:pt>
                <c:pt idx="6">
                  <c:v>2794</c:v>
                </c:pt>
                <c:pt idx="7">
                  <c:v>2406</c:v>
                </c:pt>
                <c:pt idx="8">
                  <c:v>2102</c:v>
                </c:pt>
                <c:pt idx="9">
                  <c:v>1613</c:v>
                </c:pt>
                <c:pt idx="10">
                  <c:v>1460</c:v>
                </c:pt>
                <c:pt idx="11">
                  <c:v>1106</c:v>
                </c:pt>
                <c:pt idx="12">
                  <c:v>987</c:v>
                </c:pt>
                <c:pt idx="13">
                  <c:v>462</c:v>
                </c:pt>
                <c:pt idx="14">
                  <c:v>104</c:v>
                </c:pt>
                <c:pt idx="15">
                  <c:v>7</c:v>
                </c:pt>
              </c:numCache>
            </c:numRef>
          </c:yVal>
        </c:ser>
        <c:axId val="80585856"/>
        <c:axId val="80588160"/>
      </c:scatterChart>
      <c:valAx>
        <c:axId val="80585856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Iterations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80588160"/>
        <c:crosses val="autoZero"/>
        <c:crossBetween val="midCat"/>
      </c:valAx>
      <c:valAx>
        <c:axId val="80588160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# of Nodes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80585856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24A68-73AC-4325-9142-5AABD52A7B20}" type="datetimeFigureOut">
              <a:rPr lang="en-US" smtClean="0"/>
              <a:t>5/26/2009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4870F-F62F-4448-9A13-12FAB4B1EC1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AA22E0A-6B02-4DF2-B89C-E1E6821F701B}" type="slidenum">
              <a:rPr lang="en-US"/>
              <a:pPr/>
              <a:t>17</a:t>
            </a:fld>
            <a:endParaRPr lang="en-US"/>
          </a:p>
        </p:txBody>
      </p:sp>
      <p:sp>
        <p:nvSpPr>
          <p:cNvPr id="32771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F7F61D59-1815-4552-8B80-72A142418EFF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17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2772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2773" name="Rectangle 3"/>
          <p:cNvSpPr txBox="1">
            <a:spLocks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5FEA5A0-BEDE-46D4-980B-FEE430D5C8BD}" type="slidenum">
              <a:rPr lang="en-US"/>
              <a:pPr/>
              <a:t>26</a:t>
            </a:fld>
            <a:endParaRPr lang="en-US"/>
          </a:p>
        </p:txBody>
      </p:sp>
      <p:sp>
        <p:nvSpPr>
          <p:cNvPr id="41987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B0851D66-1203-4014-9802-AB8AE0A2E310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26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1988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1989" name="Rectangle 3"/>
          <p:cNvSpPr txBox="1">
            <a:spLocks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CCB1288-AEBA-4337-B458-7D1BA6822CA8}" type="slidenum">
              <a:rPr lang="en-US"/>
              <a:pPr/>
              <a:t>27</a:t>
            </a:fld>
            <a:endParaRPr lang="en-US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7130BF03-0428-425B-AE91-53067A10078A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27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3012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3013" name="Rectangle 3"/>
          <p:cNvSpPr txBox="1">
            <a:spLocks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5075D8C-6F88-448D-A5B8-96126C758FE5}" type="slidenum">
              <a:rPr lang="en-US"/>
              <a:pPr/>
              <a:t>28</a:t>
            </a:fld>
            <a:endParaRPr lang="en-US"/>
          </a:p>
        </p:txBody>
      </p:sp>
      <p:sp>
        <p:nvSpPr>
          <p:cNvPr id="44035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A6CC0C6C-0FC8-45F4-B3B9-F9C1536A68A7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28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4036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4037" name="Rectangle 3"/>
          <p:cNvSpPr txBox="1">
            <a:spLocks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0214745-BF4E-4BB0-A1D6-35A959742F7A}" type="slidenum">
              <a:rPr lang="en-US"/>
              <a:pPr/>
              <a:t>29</a:t>
            </a:fld>
            <a:endParaRPr lang="en-US"/>
          </a:p>
        </p:txBody>
      </p:sp>
      <p:sp>
        <p:nvSpPr>
          <p:cNvPr id="45059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ADD51BDA-FDC3-4232-8C58-5C184E029FEB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29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5060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5061" name="Rectangle 3"/>
          <p:cNvSpPr txBox="1">
            <a:spLocks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CDE9CE2E-2C8D-42D2-84F5-9AF6D03CA14D}" type="slidenum">
              <a:rPr lang="en-US"/>
              <a:pPr/>
              <a:t>30</a:t>
            </a:fld>
            <a:endParaRPr lang="en-US"/>
          </a:p>
        </p:txBody>
      </p:sp>
      <p:sp>
        <p:nvSpPr>
          <p:cNvPr id="46083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48DCA754-381F-4D87-9629-B92DCEA3A5EC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30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6084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6085" name="Rectangle 3"/>
          <p:cNvSpPr txBox="1">
            <a:spLocks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126812B-605C-49F1-98A4-E7F1EBD09188}" type="slidenum">
              <a:rPr lang="en-US"/>
              <a:pPr/>
              <a:t>31</a:t>
            </a:fld>
            <a:endParaRPr lang="en-US"/>
          </a:p>
        </p:txBody>
      </p:sp>
      <p:sp>
        <p:nvSpPr>
          <p:cNvPr id="47107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3F8E3574-B1CC-42FC-87AD-90DE0051FC73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31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7108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7109" name="Rectangle 3"/>
          <p:cNvSpPr txBox="1">
            <a:spLocks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A7ACDEA-A2EA-4C9D-8C6C-3B21FC6EAEF5}" type="slidenum">
              <a:rPr lang="en-US"/>
              <a:pPr/>
              <a:t>32</a:t>
            </a:fld>
            <a:endParaRPr lang="en-US"/>
          </a:p>
        </p:txBody>
      </p:sp>
      <p:sp>
        <p:nvSpPr>
          <p:cNvPr id="48131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CEBF7148-204D-411E-956B-AC91DB2BA408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32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8132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8133" name="Rectangle 3"/>
          <p:cNvSpPr txBox="1">
            <a:spLocks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4DF2620-C0A0-4F7D-A076-E0419FBDC3DF}" type="slidenum">
              <a:rPr lang="en-US"/>
              <a:pPr/>
              <a:t>35</a:t>
            </a:fld>
            <a:endParaRPr lang="en-US"/>
          </a:p>
        </p:txBody>
      </p:sp>
      <p:sp>
        <p:nvSpPr>
          <p:cNvPr id="49155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84E2EF5E-4D74-44B3-A0BB-C25B262D1D61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35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9156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9157" name="Rectangle 3"/>
          <p:cNvSpPr txBox="1">
            <a:spLocks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EE87111-3D10-414A-A295-BEEE43B421CC}" type="slidenum">
              <a:rPr lang="en-US"/>
              <a:pPr/>
              <a:t>18</a:t>
            </a:fld>
            <a:endParaRPr lang="en-US"/>
          </a:p>
        </p:txBody>
      </p:sp>
      <p:sp>
        <p:nvSpPr>
          <p:cNvPr id="33795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5C03D081-1F0B-4DA3-B728-ABBDB2ABD775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18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3796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3797" name="Rectangle 3"/>
          <p:cNvSpPr txBox="1">
            <a:spLocks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79A09CD-4546-4E24-8D35-64A1F1899076}" type="slidenum">
              <a:rPr lang="en-US"/>
              <a:pPr/>
              <a:t>19</a:t>
            </a:fld>
            <a:endParaRPr lang="en-US"/>
          </a:p>
        </p:txBody>
      </p:sp>
      <p:sp>
        <p:nvSpPr>
          <p:cNvPr id="34819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6ACC5D6A-208C-4DF4-8772-DFC0A55209B2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19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4820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4821" name="Rectangle 3"/>
          <p:cNvSpPr txBox="1">
            <a:spLocks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E128972-8401-428F-9B8D-C8489CE3623F}" type="slidenum">
              <a:rPr lang="en-US"/>
              <a:pPr/>
              <a:t>20</a:t>
            </a:fld>
            <a:endParaRPr lang="en-US"/>
          </a:p>
        </p:txBody>
      </p:sp>
      <p:sp>
        <p:nvSpPr>
          <p:cNvPr id="35843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2083B506-204D-4A4C-A277-4C530ED9E8A6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20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5844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5845" name="Rectangle 3"/>
          <p:cNvSpPr txBox="1">
            <a:spLocks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CC8444C-403D-4865-8D6B-00B8C7C69B73}" type="slidenum">
              <a:rPr lang="en-US"/>
              <a:pPr/>
              <a:t>21</a:t>
            </a:fld>
            <a:endParaRPr lang="en-US"/>
          </a:p>
        </p:txBody>
      </p:sp>
      <p:sp>
        <p:nvSpPr>
          <p:cNvPr id="36867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D96CA308-79DC-4AD9-B1E2-5211E800D36D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21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6868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6869" name="Rectangle 3"/>
          <p:cNvSpPr txBox="1">
            <a:spLocks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A75F5D7-3861-4919-93E1-6157DD56B039}" type="slidenum">
              <a:rPr lang="en-US"/>
              <a:pPr/>
              <a:t>22</a:t>
            </a:fld>
            <a:endParaRPr lang="en-US"/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FF55A5E4-1C4E-4F31-BB39-D1A71CCC2B20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22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7893" name="Rectangle 3"/>
          <p:cNvSpPr txBox="1">
            <a:spLocks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D069374-D5C3-45A8-AFB0-CE6471E73EE8}" type="slidenum">
              <a:rPr lang="en-US"/>
              <a:pPr/>
              <a:t>23</a:t>
            </a:fld>
            <a:endParaRPr lang="en-US"/>
          </a:p>
        </p:txBody>
      </p:sp>
      <p:sp>
        <p:nvSpPr>
          <p:cNvPr id="38915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FD9299EC-D2F0-4BE4-B3AA-72CD0B732A16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23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8916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8917" name="Rectangle 3"/>
          <p:cNvSpPr txBox="1">
            <a:spLocks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87DDDC2-844D-4057-BDE2-7E98886DDD46}" type="slidenum">
              <a:rPr lang="en-US"/>
              <a:pPr/>
              <a:t>24</a:t>
            </a:fld>
            <a:endParaRPr lang="en-US"/>
          </a:p>
        </p:txBody>
      </p:sp>
      <p:sp>
        <p:nvSpPr>
          <p:cNvPr id="39939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FDACB1F8-BBED-427B-A36F-B0A34EB57955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24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9940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9941" name="Rectangle 3"/>
          <p:cNvSpPr txBox="1">
            <a:spLocks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66AD345-854E-4B40-A08F-2A1EEE4ACFD6}" type="slidenum">
              <a:rPr lang="en-US"/>
              <a:pPr/>
              <a:t>25</a:t>
            </a:fld>
            <a:endParaRPr lang="en-US"/>
          </a:p>
        </p:txBody>
      </p:sp>
      <p:sp>
        <p:nvSpPr>
          <p:cNvPr id="40963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B4FB7158-C0BE-41C2-864A-2782E12DEAA4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25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0964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0965" name="Rectangle 3"/>
          <p:cNvSpPr txBox="1">
            <a:spLocks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0F4BF39-23AE-4AD8-AECE-7BAB8C61F494}" type="datetime1">
              <a:rPr lang="en-US" smtClean="0"/>
              <a:t>5/26/2009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6C1E5CA-7085-4B4A-B94A-04E4F0AFC3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82D499E-379E-4C5C-B7D3-6D8CA4298677}" type="datetime1">
              <a:rPr lang="en-US" smtClean="0"/>
              <a:t>5/26/2009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C1E5CA-7085-4B4A-B94A-04E4F0AFC3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AB7E632-93FF-4BAC-8135-57BDC3216D66}" type="datetime1">
              <a:rPr lang="en-US" smtClean="0"/>
              <a:t>5/26/2009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C1E5CA-7085-4B4A-B94A-04E4F0AFC3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071542-2EA1-4FCF-B747-18E38617C93D}" type="datetime1">
              <a:rPr lang="en-US" smtClean="0"/>
              <a:t>5/26/2009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C1E5CA-7085-4B4A-B94A-04E4F0AFC3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A727E7D-E511-459D-A17E-87F305506355}" type="datetime1">
              <a:rPr lang="en-US" smtClean="0"/>
              <a:t>5/26/2009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C1E5CA-7085-4B4A-B94A-04E4F0AFC3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7E37F5-B255-497D-8CE6-9F4A6F106EC9}" type="datetime1">
              <a:rPr lang="en-US" smtClean="0"/>
              <a:t>5/26/2009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C1E5CA-7085-4B4A-B94A-04E4F0AFC3C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6B1ADD1-9739-42F3-8511-FB31D63C0258}" type="datetime1">
              <a:rPr lang="en-US" smtClean="0"/>
              <a:t>5/26/2009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C1E5CA-7085-4B4A-B94A-04E4F0AFC3C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CE09D58-B953-4379-8C8D-70B89A2F513D}" type="datetime1">
              <a:rPr lang="en-US" smtClean="0"/>
              <a:t>5/26/2009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C1E5CA-7085-4B4A-B94A-04E4F0AFC3C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D12000C-A90A-43EE-A97B-21E52D8E0B9B}" type="datetime1">
              <a:rPr lang="en-US" smtClean="0"/>
              <a:t>5/26/2009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C1E5CA-7085-4B4A-B94A-04E4F0AFC3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440CDBD0-6089-4D55-8B8E-4562290DED41}" type="datetime1">
              <a:rPr lang="en-US" smtClean="0"/>
              <a:t>5/26/2009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C1E5CA-7085-4B4A-B94A-04E4F0AFC3C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C6D60F8-33F5-4D08-9BC4-4160DC6A8B38}" type="datetime1">
              <a:rPr lang="en-US" smtClean="0"/>
              <a:t>5/26/2009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6C1E5CA-7085-4B4A-B94A-04E4F0AFC3C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EC0F581-56D1-4C66-B281-A26B67674907}" type="datetime1">
              <a:rPr lang="en-US" smtClean="0"/>
              <a:t>5/26/2009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6C1E5CA-7085-4B4A-B94A-04E4F0AFC3C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Algorithms for the Visualization and Simulation of Mobile Ad Hoc and Cognitive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 Hennessey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6AB35-EAA3-4B7F-BAC0-CD360F8775AA}" type="datetime1">
              <a:rPr lang="en-US" smtClean="0"/>
              <a:t>5/26/2009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cover entire design of the terrain library</a:t>
            </a:r>
          </a:p>
          <a:p>
            <a:r>
              <a:rPr lang="en-US" dirty="0" smtClean="0"/>
              <a:t>Cover specific features</a:t>
            </a:r>
          </a:p>
          <a:p>
            <a:pPr lvl="1"/>
            <a:r>
              <a:rPr lang="en-US" dirty="0" smtClean="0"/>
              <a:t>Like lake detection</a:t>
            </a:r>
          </a:p>
          <a:p>
            <a:pPr lvl="1"/>
            <a:r>
              <a:rPr lang="en-US" dirty="0" smtClean="0"/>
              <a:t>Horizontal cut profiles</a:t>
            </a:r>
          </a:p>
          <a:p>
            <a:pPr lvl="1"/>
            <a:r>
              <a:rPr lang="en-US" dirty="0" smtClean="0"/>
              <a:t>How it removes file boundaries</a:t>
            </a:r>
          </a:p>
          <a:p>
            <a:pPr lvl="1"/>
            <a:r>
              <a:rPr lang="en-US" dirty="0" smtClean="0"/>
              <a:t>Its abstract way of referencing terrain data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71542-2EA1-4FCF-B747-18E38617C93D}" type="datetime1">
              <a:rPr lang="en-US" smtClean="0"/>
              <a:t>5/26/2009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Library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rrain_color_scheme_2.ep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1219200"/>
            <a:ext cx="2282818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71542-2EA1-4FCF-B747-18E38617C93D}" type="datetime1">
              <a:rPr lang="en-US" smtClean="0"/>
              <a:t>5/26/2009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Color Maps</a:t>
            </a:r>
            <a:endParaRPr lang="en-US" dirty="0"/>
          </a:p>
        </p:txBody>
      </p:sp>
      <p:pic>
        <p:nvPicPr>
          <p:cNvPr id="7" name="Picture 6" descr="terrain_color_scheme_3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219200"/>
            <a:ext cx="2282817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terrain_color_scheme_4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3657600"/>
            <a:ext cx="2282818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terrain_no_lakes.ep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3657600"/>
            <a:ext cx="2282817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2D Terrain Visualization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Flow Graph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Physical Graph</a:t>
            </a:r>
            <a:endParaRPr lang="en-US" dirty="0"/>
          </a:p>
        </p:txBody>
      </p:sp>
      <p:pic>
        <p:nvPicPr>
          <p:cNvPr id="6" name="Content Placeholder 5" descr="terrain-with-flow-graph_1.eps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502847" y="1444625"/>
            <a:ext cx="3948893" cy="39417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Content Placeholder 10" descr="terrain-with-physical-graph.eps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91466" y="1444625"/>
            <a:ext cx="3948893" cy="39417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71542-2EA1-4FCF-B747-18E38617C93D}" type="datetime1">
              <a:rPr lang="en-US" smtClean="0"/>
              <a:t>5/26/2009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3D_terrain.ep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8600" y="1481138"/>
            <a:ext cx="6046800" cy="45259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71542-2EA1-4FCF-B747-18E38617C93D}" type="datetime1">
              <a:rPr lang="en-US" smtClean="0"/>
              <a:t>5/26/2009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Terrain Visualization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3d_terrain_closeup_1.ep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1295400"/>
            <a:ext cx="3009614" cy="2252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71542-2EA1-4FCF-B747-18E38617C93D}" type="datetime1">
              <a:rPr lang="en-US" smtClean="0"/>
              <a:t>5/26/2009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3D Terrain Visualization</a:t>
            </a:r>
            <a:endParaRPr lang="en-US" dirty="0"/>
          </a:p>
        </p:txBody>
      </p:sp>
      <p:pic>
        <p:nvPicPr>
          <p:cNvPr id="7" name="Picture 6" descr="3d_terrain_closeup_2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295400"/>
            <a:ext cx="3005287" cy="2249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terrain_obstructions_2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733800"/>
            <a:ext cx="3005288" cy="2249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terrain_obstructions_3.ep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3733800"/>
            <a:ext cx="3005288" cy="2249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Brief summary of conclusions</a:t>
            </a:r>
          </a:p>
          <a:p>
            <a:r>
              <a:rPr lang="en-US" dirty="0" smtClean="0"/>
              <a:t>Use conclusion summary from paper as guide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71542-2EA1-4FCF-B747-18E38617C93D}" type="datetime1">
              <a:rPr lang="en-US" smtClean="0"/>
              <a:t>5/26/2009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Simplification Algorithm for Visualizing the Structure of Complex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27E7D-E511-459D-A17E-87F305506355}" type="datetime1">
              <a:rPr lang="en-US" smtClean="0"/>
              <a:t>5/26/2009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13319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3320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315" name="Text Box 4"/>
          <p:cNvSpPr txBox="1">
            <a:spLocks noChangeArrowheads="1"/>
          </p:cNvSpPr>
          <p:nvPr/>
        </p:nvSpPr>
        <p:spPr bwMode="auto">
          <a:xfrm>
            <a:off x="6554880" y="6247376"/>
            <a:ext cx="2128320" cy="4709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 anchor="b"/>
          <a:lstStyle/>
          <a:p>
            <a:pPr algn="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fld id="{4A9FFBF1-6D7B-410C-AE1F-C6105B75C65B}" type="slidenum">
              <a:rPr lang="en-US" sz="1000">
                <a:solidFill>
                  <a:srgbClr val="000000"/>
                </a:solidFill>
              </a:rPr>
              <a:pPr algn="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t>17</a:t>
            </a:fld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5200" y="1242851"/>
            <a:ext cx="3852000" cy="456383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76640" y="3940254"/>
            <a:ext cx="3237120" cy="228119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3318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54560" y="1451673"/>
            <a:ext cx="3939840" cy="24885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31FB-49CD-4414-A3C5-E40243394F82}" type="datetime1">
              <a:rPr lang="en-US" smtClean="0"/>
              <a:t>5/26/2009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6481" y="1604328"/>
            <a:ext cx="8228160" cy="44543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/>
          <a:lstStyle/>
          <a:p>
            <a:pPr marL="362885" indent="-253444">
              <a:lnSpc>
                <a:spcPct val="98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Node weighting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N-ring Neighbors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Number of Shortest Paths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Eccentricity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Shortest Distance to a Center Node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Shortest Distance to a Leaf Node</a:t>
            </a:r>
          </a:p>
          <a:p>
            <a:pPr marL="362885" indent="-253444">
              <a:lnSpc>
                <a:spcPct val="97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Node Pruning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Connectivity Preservation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Iterative Pruning</a:t>
            </a:r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8647201" y="6407234"/>
            <a:ext cx="365760" cy="36579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 anchor="b"/>
          <a:lstStyle/>
          <a:p>
            <a:pPr algn="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fld id="{D1993354-B854-45E3-931A-5FD3FA5822A0}" type="slidenum">
              <a:rPr lang="en-US" sz="1000">
                <a:solidFill>
                  <a:srgbClr val="000000"/>
                </a:solidFill>
              </a:rPr>
              <a:pPr algn="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t>18</a:t>
            </a:fld>
            <a:endParaRPr lang="en-US" sz="1000" dirty="0">
              <a:solidFill>
                <a:srgbClr val="000000"/>
              </a:solidFill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14341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4342" name="Text Box 5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68842-EA62-4BDA-B644-157F2483921D}" type="datetime1">
              <a:rPr lang="en-US" smtClean="0"/>
              <a:t>5/26/2009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ChangeArrowheads="1"/>
          </p:cNvSpPr>
          <p:nvPr/>
        </p:nvSpPr>
        <p:spPr bwMode="auto">
          <a:xfrm>
            <a:off x="456481" y="1604329"/>
            <a:ext cx="8228160" cy="444430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/>
          <a:lstStyle/>
          <a:p>
            <a:pPr marL="362885" indent="-253444">
              <a:lnSpc>
                <a:spcPct val="98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3 Performance Criteria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Wide range of weight values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Even distribution of weights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Meaningful visual representation</a:t>
            </a:r>
          </a:p>
        </p:txBody>
      </p:sp>
      <p:sp>
        <p:nvSpPr>
          <p:cNvPr id="15363" name="Text Box 2"/>
          <p:cNvSpPr txBox="1">
            <a:spLocks noChangeArrowheads="1"/>
          </p:cNvSpPr>
          <p:nvPr/>
        </p:nvSpPr>
        <p:spPr bwMode="auto">
          <a:xfrm>
            <a:off x="8647201" y="6407234"/>
            <a:ext cx="365760" cy="36579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 anchor="b"/>
          <a:lstStyle/>
          <a:p>
            <a:pPr algn="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fld id="{F77890D5-55EB-46C7-8B7F-4835E9D4D731}" type="slidenum">
              <a:rPr lang="en-US" sz="1000">
                <a:solidFill>
                  <a:srgbClr val="000000"/>
                </a:solidFill>
              </a:rPr>
              <a:pPr algn="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t>19</a:t>
            </a:fld>
            <a:endParaRPr lang="en-US" sz="1000" dirty="0">
              <a:solidFill>
                <a:srgbClr val="000000"/>
              </a:solidFill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8720" y="309633"/>
            <a:ext cx="8491680" cy="1071472"/>
            <a:chOff x="138" y="215"/>
            <a:chExt cx="5897" cy="744"/>
          </a:xfrm>
        </p:grpSpPr>
        <p:pic>
          <p:nvPicPr>
            <p:cNvPr id="15365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" y="215"/>
              <a:ext cx="5898" cy="74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5366" name="Text Box 5"/>
            <p:cNvSpPr txBox="1">
              <a:spLocks noChangeArrowheads="1"/>
            </p:cNvSpPr>
            <p:nvPr/>
          </p:nvSpPr>
          <p:spPr bwMode="auto">
            <a:xfrm>
              <a:off x="138" y="215"/>
              <a:ext cx="5898" cy="74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2A05-B91F-4B82-82CD-6DDE9F4D729D}" type="datetime1">
              <a:rPr lang="en-US" smtClean="0"/>
              <a:t>5/26/2009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Mobile Ad Hoc Network Visualization</a:t>
            </a:r>
          </a:p>
          <a:p>
            <a:r>
              <a:rPr lang="en-US" dirty="0" smtClean="0"/>
              <a:t>Simplification Algorithm for Visualizing the Structure of Complex Graphs</a:t>
            </a:r>
          </a:p>
          <a:p>
            <a:r>
              <a:rPr lang="en-US" dirty="0" smtClean="0"/>
              <a:t>GPU Based Algorithms for Spectrum Sensing in Cognitive Networks.</a:t>
            </a:r>
          </a:p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BAB23-EA45-41CF-8EB5-B100E1B3D0F3}" type="datetime1">
              <a:rPr lang="en-US" smtClean="0"/>
              <a:t>5/26/2009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1639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6391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456480" y="1604329"/>
            <a:ext cx="4014720" cy="444430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/>
          <a:lstStyle/>
          <a:p>
            <a:pPr marL="362885" indent="-253444">
              <a:lnSpc>
                <a:spcPct val="98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4500 Nodes</a:t>
            </a:r>
          </a:p>
          <a:p>
            <a:pPr marL="362885" indent="-253444">
              <a:lnSpc>
                <a:spcPct val="97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15308 Edges</a:t>
            </a:r>
          </a:p>
        </p:txBody>
      </p:sp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6554880" y="6247376"/>
            <a:ext cx="2128320" cy="4709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 anchor="b"/>
          <a:lstStyle/>
          <a:p>
            <a:pPr algn="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fld id="{F4A8BF59-0BBA-4A0A-A417-285A2F713D8C}" type="slidenum">
              <a:rPr lang="en-US" sz="1000">
                <a:solidFill>
                  <a:srgbClr val="000000"/>
                </a:solidFill>
              </a:rPr>
              <a:pPr algn="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t>20</a:t>
            </a:fld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16389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50081" y="1660495"/>
            <a:ext cx="4790880" cy="390857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44FC-1286-45C3-A602-12552FDF24AE}" type="datetime1">
              <a:rPr lang="en-US" smtClean="0"/>
              <a:t>5/26/2009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1741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7415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456480" y="1604329"/>
            <a:ext cx="4014720" cy="444430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/>
          <a:lstStyle/>
          <a:p>
            <a:pPr marL="362885" indent="-253444">
              <a:lnSpc>
                <a:spcPct val="98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1025 Nodes</a:t>
            </a:r>
          </a:p>
          <a:p>
            <a:pPr marL="362885" indent="-253444">
              <a:lnSpc>
                <a:spcPct val="97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15430 Edges</a:t>
            </a:r>
          </a:p>
        </p:txBody>
      </p:sp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6554880" y="6247376"/>
            <a:ext cx="2128320" cy="4709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 anchor="b"/>
          <a:lstStyle/>
          <a:p>
            <a:pPr algn="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fld id="{680699A9-AD28-4E55-8244-7E892C22D306}" type="slidenum">
              <a:rPr lang="en-US" sz="1000">
                <a:solidFill>
                  <a:srgbClr val="000000"/>
                </a:solidFill>
              </a:rPr>
              <a:pPr algn="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t>21</a:t>
            </a:fld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17413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42721" y="1660495"/>
            <a:ext cx="4998240" cy="390857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36B9C-F3EB-4D67-8F1B-3A8F323713B3}" type="datetime1">
              <a:rPr lang="en-US" smtClean="0"/>
              <a:t>5/26/2009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87360" cy="1155001"/>
            <a:chOff x="138" y="184"/>
            <a:chExt cx="5894" cy="802"/>
          </a:xfrm>
        </p:grpSpPr>
        <p:pic>
          <p:nvPicPr>
            <p:cNvPr id="18438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" y="184"/>
              <a:ext cx="5895" cy="8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8439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5" cy="8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435" name="Text Box 4"/>
          <p:cNvSpPr txBox="1">
            <a:spLocks noChangeArrowheads="1"/>
          </p:cNvSpPr>
          <p:nvPr/>
        </p:nvSpPr>
        <p:spPr bwMode="auto">
          <a:xfrm>
            <a:off x="6554880" y="6247376"/>
            <a:ext cx="2128320" cy="4709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 anchor="b"/>
          <a:lstStyle/>
          <a:p>
            <a:pPr algn="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fld id="{33EAC938-6040-483B-8260-97153244C845}" type="slidenum">
              <a:rPr lang="en-US" sz="1000">
                <a:solidFill>
                  <a:srgbClr val="000000"/>
                </a:solidFill>
              </a:rPr>
              <a:pPr algn="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t>22</a:t>
            </a:fld>
            <a:endParaRPr lang="en-US" sz="1000" dirty="0">
              <a:solidFill>
                <a:srgbClr val="000000"/>
              </a:solidFill>
            </a:endParaRPr>
          </a:p>
        </p:txBody>
      </p:sp>
      <p:graphicFrame>
        <p:nvGraphicFramePr>
          <p:cNvPr id="11" name="Chart 10"/>
          <p:cNvGraphicFramePr/>
          <p:nvPr/>
        </p:nvGraphicFramePr>
        <p:xfrm>
          <a:off x="4641120" y="1700818"/>
          <a:ext cx="4078080" cy="380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/>
          <p:cNvGraphicFramePr/>
          <p:nvPr/>
        </p:nvGraphicFramePr>
        <p:xfrm>
          <a:off x="355680" y="1700818"/>
          <a:ext cx="4216320" cy="380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58A86-2794-4FCA-AAAC-3303B2268A3E}" type="datetime1">
              <a:rPr lang="en-US" smtClean="0"/>
              <a:t>5/26/2009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78080" y="3967617"/>
            <a:ext cx="3525120" cy="194996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3520" y="3941695"/>
            <a:ext cx="352512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19468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9469" name="Text Box 5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461" name="Text Box 6"/>
          <p:cNvSpPr txBox="1">
            <a:spLocks noChangeArrowheads="1"/>
          </p:cNvSpPr>
          <p:nvPr/>
        </p:nvSpPr>
        <p:spPr bwMode="auto">
          <a:xfrm>
            <a:off x="6554880" y="6247376"/>
            <a:ext cx="2128320" cy="4709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 anchor="b"/>
          <a:lstStyle/>
          <a:p>
            <a:pPr algn="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fld id="{8AEAACFA-D08A-4274-B9F0-C78A9D587DC0}" type="slidenum">
              <a:rPr lang="en-US" sz="1000">
                <a:solidFill>
                  <a:srgbClr val="000000"/>
                </a:solidFill>
              </a:rPr>
              <a:pPr algn="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t>23</a:t>
            </a:fld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9462" name="Text Box 7"/>
          <p:cNvSpPr txBox="1">
            <a:spLocks noChangeArrowheads="1"/>
          </p:cNvSpPr>
          <p:nvPr/>
        </p:nvSpPr>
        <p:spPr bwMode="auto">
          <a:xfrm>
            <a:off x="114192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300</a:t>
            </a:r>
          </a:p>
        </p:txBody>
      </p:sp>
      <p:sp>
        <p:nvSpPr>
          <p:cNvPr id="19463" name="Text Box 8"/>
          <p:cNvSpPr txBox="1">
            <a:spLocks noChangeArrowheads="1"/>
          </p:cNvSpPr>
          <p:nvPr/>
        </p:nvSpPr>
        <p:spPr bwMode="auto">
          <a:xfrm>
            <a:off x="1141920" y="5710200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1200</a:t>
            </a:r>
          </a:p>
        </p:txBody>
      </p:sp>
      <p:sp>
        <p:nvSpPr>
          <p:cNvPr id="19464" name="Text Box 9"/>
          <p:cNvSpPr txBox="1">
            <a:spLocks noChangeArrowheads="1"/>
          </p:cNvSpPr>
          <p:nvPr/>
        </p:nvSpPr>
        <p:spPr bwMode="auto">
          <a:xfrm>
            <a:off x="549648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700</a:t>
            </a:r>
          </a:p>
        </p:txBody>
      </p:sp>
      <p:sp>
        <p:nvSpPr>
          <p:cNvPr id="19465" name="Text Box 10"/>
          <p:cNvSpPr txBox="1">
            <a:spLocks noChangeArrowheads="1"/>
          </p:cNvSpPr>
          <p:nvPr/>
        </p:nvSpPr>
        <p:spPr bwMode="auto">
          <a:xfrm>
            <a:off x="5496480" y="5710200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1800</a:t>
            </a:r>
          </a:p>
        </p:txBody>
      </p:sp>
      <p:pic>
        <p:nvPicPr>
          <p:cNvPr id="19466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78080" y="1245731"/>
            <a:ext cx="3525120" cy="228119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9467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3520" y="1245731"/>
            <a:ext cx="3525120" cy="228119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AB358-EEE5-4071-B2FC-99B0F1A48348}" type="datetime1">
              <a:rPr lang="en-US" smtClean="0"/>
              <a:t>5/26/2009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87360" cy="1155001"/>
            <a:chOff x="138" y="184"/>
            <a:chExt cx="5894" cy="802"/>
          </a:xfrm>
        </p:grpSpPr>
        <p:pic>
          <p:nvPicPr>
            <p:cNvPr id="20486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" y="184"/>
              <a:ext cx="5895" cy="8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0487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5" cy="8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483" name="Text Box 4"/>
          <p:cNvSpPr txBox="1">
            <a:spLocks noChangeArrowheads="1"/>
          </p:cNvSpPr>
          <p:nvPr/>
        </p:nvSpPr>
        <p:spPr bwMode="auto">
          <a:xfrm>
            <a:off x="6554880" y="6247376"/>
            <a:ext cx="2128320" cy="4709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 anchor="b"/>
          <a:lstStyle/>
          <a:p>
            <a:pPr algn="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fld id="{E5F0CE8D-975E-439A-85B9-D0786EE942F7}" type="slidenum">
              <a:rPr lang="en-US" sz="1000">
                <a:solidFill>
                  <a:srgbClr val="000000"/>
                </a:solidFill>
              </a:rPr>
              <a:pPr algn="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t>24</a:t>
            </a:fld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848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485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3392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A19F-FAC5-4655-9104-018DF821703D}" type="datetime1">
              <a:rPr lang="en-US" smtClean="0"/>
              <a:t>5/26/2009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9280" y="3941695"/>
            <a:ext cx="372528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21516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1517" name="Text Box 4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508" name="Text Box 5"/>
          <p:cNvSpPr txBox="1">
            <a:spLocks noChangeArrowheads="1"/>
          </p:cNvSpPr>
          <p:nvPr/>
        </p:nvSpPr>
        <p:spPr bwMode="auto">
          <a:xfrm>
            <a:off x="6554880" y="6247376"/>
            <a:ext cx="2128320" cy="4709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 anchor="b"/>
          <a:lstStyle/>
          <a:p>
            <a:pPr algn="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fld id="{5BDB3931-1C95-43BB-BD6C-426C8445C17E}" type="slidenum">
              <a:rPr lang="en-US" sz="1000">
                <a:solidFill>
                  <a:srgbClr val="000000"/>
                </a:solidFill>
              </a:rPr>
              <a:pPr algn="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t>25</a:t>
            </a:fld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2150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3680" y="1245732"/>
            <a:ext cx="3696480" cy="23244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1510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85760" y="1245731"/>
            <a:ext cx="3732480" cy="228119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1511" name="Text Box 8"/>
          <p:cNvSpPr txBox="1">
            <a:spLocks noChangeArrowheads="1"/>
          </p:cNvSpPr>
          <p:nvPr/>
        </p:nvSpPr>
        <p:spPr bwMode="auto">
          <a:xfrm>
            <a:off x="124704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1000</a:t>
            </a:r>
          </a:p>
        </p:txBody>
      </p:sp>
      <p:pic>
        <p:nvPicPr>
          <p:cNvPr id="21512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00800" y="3941695"/>
            <a:ext cx="390384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1513" name="Text Box 10"/>
          <p:cNvSpPr txBox="1">
            <a:spLocks noChangeArrowheads="1"/>
          </p:cNvSpPr>
          <p:nvPr/>
        </p:nvSpPr>
        <p:spPr bwMode="auto">
          <a:xfrm>
            <a:off x="530784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40000</a:t>
            </a:r>
          </a:p>
        </p:txBody>
      </p:sp>
      <p:sp>
        <p:nvSpPr>
          <p:cNvPr id="21514" name="Text Box 11"/>
          <p:cNvSpPr txBox="1">
            <a:spLocks noChangeArrowheads="1"/>
          </p:cNvSpPr>
          <p:nvPr/>
        </p:nvSpPr>
        <p:spPr bwMode="auto">
          <a:xfrm>
            <a:off x="5307840" y="5848455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645000</a:t>
            </a:r>
          </a:p>
        </p:txBody>
      </p:sp>
      <p:sp>
        <p:nvSpPr>
          <p:cNvPr id="21515" name="Text Box 12"/>
          <p:cNvSpPr txBox="1">
            <a:spLocks noChangeArrowheads="1"/>
          </p:cNvSpPr>
          <p:nvPr/>
        </p:nvSpPr>
        <p:spPr bwMode="auto">
          <a:xfrm>
            <a:off x="1247040" y="5848455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100000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EC82-D66B-40CE-B12A-793CACFA73F5}" type="datetime1">
              <a:rPr lang="en-US" smtClean="0"/>
              <a:t>5/26/2009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87360" cy="1155001"/>
            <a:chOff x="138" y="184"/>
            <a:chExt cx="5894" cy="802"/>
          </a:xfrm>
        </p:grpSpPr>
        <p:pic>
          <p:nvPicPr>
            <p:cNvPr id="2253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" y="184"/>
              <a:ext cx="5895" cy="8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2535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5" cy="8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531" name="Text Box 4"/>
          <p:cNvSpPr txBox="1">
            <a:spLocks noChangeArrowheads="1"/>
          </p:cNvSpPr>
          <p:nvPr/>
        </p:nvSpPr>
        <p:spPr bwMode="auto">
          <a:xfrm>
            <a:off x="6554880" y="6247376"/>
            <a:ext cx="2128320" cy="4709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 anchor="b"/>
          <a:lstStyle/>
          <a:p>
            <a:pPr algn="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fld id="{035D580C-AFB3-4B36-A9E4-625E7F0F9E06}" type="slidenum">
              <a:rPr lang="en-US" sz="1000">
                <a:solidFill>
                  <a:srgbClr val="000000"/>
                </a:solidFill>
              </a:rPr>
              <a:pPr algn="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t>26</a:t>
            </a:fld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22532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848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2533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3392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E548-DC4A-4362-AB6E-30A9CD45310D}" type="datetime1">
              <a:rPr lang="en-US" smtClean="0"/>
              <a:t>5/26/2009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2356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3565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555" name="Text Box 4"/>
          <p:cNvSpPr txBox="1">
            <a:spLocks noChangeArrowheads="1"/>
          </p:cNvSpPr>
          <p:nvPr/>
        </p:nvSpPr>
        <p:spPr bwMode="auto">
          <a:xfrm>
            <a:off x="6554880" y="6247376"/>
            <a:ext cx="2128320" cy="4709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 anchor="b"/>
          <a:lstStyle/>
          <a:p>
            <a:pPr algn="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fld id="{10350DE4-7CF2-4743-B956-7DADC400E0D8}" type="slidenum">
              <a:rPr lang="en-US" sz="1000">
                <a:solidFill>
                  <a:srgbClr val="000000"/>
                </a:solidFill>
              </a:rPr>
              <a:pPr algn="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t>27</a:t>
            </a:fld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2355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3520" y="1453113"/>
            <a:ext cx="3732480" cy="20738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3557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3520" y="3941695"/>
            <a:ext cx="373248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3558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70720" y="1453113"/>
            <a:ext cx="3732480" cy="20738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3559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70720" y="3941695"/>
            <a:ext cx="373248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560" name="Text Box 9"/>
          <p:cNvSpPr txBox="1">
            <a:spLocks noChangeArrowheads="1"/>
          </p:cNvSpPr>
          <p:nvPr/>
        </p:nvSpPr>
        <p:spPr bwMode="auto">
          <a:xfrm>
            <a:off x="124560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10</a:t>
            </a:r>
          </a:p>
        </p:txBody>
      </p:sp>
      <p:sp>
        <p:nvSpPr>
          <p:cNvPr id="23561" name="Text Box 10"/>
          <p:cNvSpPr txBox="1">
            <a:spLocks noChangeArrowheads="1"/>
          </p:cNvSpPr>
          <p:nvPr/>
        </p:nvSpPr>
        <p:spPr bwMode="auto">
          <a:xfrm>
            <a:off x="1245600" y="5917582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15</a:t>
            </a:r>
          </a:p>
        </p:txBody>
      </p:sp>
      <p:sp>
        <p:nvSpPr>
          <p:cNvPr id="23562" name="Text Box 11"/>
          <p:cNvSpPr txBox="1">
            <a:spLocks noChangeArrowheads="1"/>
          </p:cNvSpPr>
          <p:nvPr/>
        </p:nvSpPr>
        <p:spPr bwMode="auto">
          <a:xfrm>
            <a:off x="539280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13</a:t>
            </a:r>
          </a:p>
        </p:txBody>
      </p:sp>
      <p:sp>
        <p:nvSpPr>
          <p:cNvPr id="23563" name="Text Box 12"/>
          <p:cNvSpPr txBox="1">
            <a:spLocks noChangeArrowheads="1"/>
          </p:cNvSpPr>
          <p:nvPr/>
        </p:nvSpPr>
        <p:spPr bwMode="auto">
          <a:xfrm>
            <a:off x="5392800" y="5917582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19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48BB7-5EFD-4E75-8AA5-40D15B0BAC76}" type="datetime1">
              <a:rPr lang="en-US" smtClean="0"/>
              <a:t>5/26/2009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6080" y="116653"/>
            <a:ext cx="8460000" cy="1342221"/>
            <a:chOff x="157" y="81"/>
            <a:chExt cx="5875" cy="932"/>
          </a:xfrm>
        </p:grpSpPr>
        <p:pic>
          <p:nvPicPr>
            <p:cNvPr id="24582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7" y="81"/>
              <a:ext cx="5876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4583" name="Text Box 3"/>
            <p:cNvSpPr txBox="1">
              <a:spLocks noChangeArrowheads="1"/>
            </p:cNvSpPr>
            <p:nvPr/>
          </p:nvSpPr>
          <p:spPr bwMode="auto">
            <a:xfrm>
              <a:off x="157" y="81"/>
              <a:ext cx="5876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579" name="Text Box 4"/>
          <p:cNvSpPr txBox="1">
            <a:spLocks noChangeArrowheads="1"/>
          </p:cNvSpPr>
          <p:nvPr/>
        </p:nvSpPr>
        <p:spPr bwMode="auto">
          <a:xfrm>
            <a:off x="6554880" y="6247376"/>
            <a:ext cx="2128320" cy="4709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 anchor="b"/>
          <a:lstStyle/>
          <a:p>
            <a:pPr algn="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fld id="{796BC827-3E58-4FC7-BA81-517432477B63}" type="slidenum">
              <a:rPr lang="en-US" sz="1000">
                <a:solidFill>
                  <a:srgbClr val="000000"/>
                </a:solidFill>
              </a:rPr>
              <a:pPr algn="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t>28</a:t>
            </a:fld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2458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848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4581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3392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5D08-6F29-4CA0-9D89-841D000DAA24}" type="datetime1">
              <a:rPr lang="en-US" smtClean="0"/>
              <a:t>5/26/2009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6081" y="116653"/>
            <a:ext cx="8464320" cy="1342221"/>
            <a:chOff x="157" y="81"/>
            <a:chExt cx="5878" cy="932"/>
          </a:xfrm>
        </p:grpSpPr>
        <p:pic>
          <p:nvPicPr>
            <p:cNvPr id="25612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7" y="81"/>
              <a:ext cx="5879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5613" name="Text Box 3"/>
            <p:cNvSpPr txBox="1">
              <a:spLocks noChangeArrowheads="1"/>
            </p:cNvSpPr>
            <p:nvPr/>
          </p:nvSpPr>
          <p:spPr bwMode="auto">
            <a:xfrm>
              <a:off x="157" y="81"/>
              <a:ext cx="5879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603" name="Text Box 4"/>
          <p:cNvSpPr txBox="1">
            <a:spLocks noChangeArrowheads="1"/>
          </p:cNvSpPr>
          <p:nvPr/>
        </p:nvSpPr>
        <p:spPr bwMode="auto">
          <a:xfrm>
            <a:off x="6554880" y="6247376"/>
            <a:ext cx="2128320" cy="4709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 anchor="b"/>
          <a:lstStyle/>
          <a:p>
            <a:pPr algn="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fld id="{3D681843-B17C-4EA3-8185-6D41AD0F2FFA}" type="slidenum">
              <a:rPr lang="en-US" sz="1000">
                <a:solidFill>
                  <a:srgbClr val="000000"/>
                </a:solidFill>
              </a:rPr>
              <a:pPr algn="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t>29</a:t>
            </a:fld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5604" name="Text Box 5"/>
          <p:cNvSpPr txBox="1">
            <a:spLocks noChangeArrowheads="1"/>
          </p:cNvSpPr>
          <p:nvPr/>
        </p:nvSpPr>
        <p:spPr bwMode="auto">
          <a:xfrm>
            <a:off x="124560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5</a:t>
            </a:r>
          </a:p>
        </p:txBody>
      </p:sp>
      <p:sp>
        <p:nvSpPr>
          <p:cNvPr id="25605" name="Text Box 6"/>
          <p:cNvSpPr txBox="1">
            <a:spLocks noChangeArrowheads="1"/>
          </p:cNvSpPr>
          <p:nvPr/>
        </p:nvSpPr>
        <p:spPr bwMode="auto">
          <a:xfrm>
            <a:off x="1245600" y="6014072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7</a:t>
            </a:r>
          </a:p>
        </p:txBody>
      </p:sp>
      <p:sp>
        <p:nvSpPr>
          <p:cNvPr id="25606" name="Text Box 7"/>
          <p:cNvSpPr txBox="1">
            <a:spLocks noChangeArrowheads="1"/>
          </p:cNvSpPr>
          <p:nvPr/>
        </p:nvSpPr>
        <p:spPr bwMode="auto">
          <a:xfrm>
            <a:off x="539280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6</a:t>
            </a:r>
          </a:p>
        </p:txBody>
      </p:sp>
      <p:sp>
        <p:nvSpPr>
          <p:cNvPr id="25607" name="Text Box 8"/>
          <p:cNvSpPr txBox="1">
            <a:spLocks noChangeArrowheads="1"/>
          </p:cNvSpPr>
          <p:nvPr/>
        </p:nvSpPr>
        <p:spPr bwMode="auto">
          <a:xfrm>
            <a:off x="5392800" y="6014072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8</a:t>
            </a:r>
          </a:p>
        </p:txBody>
      </p:sp>
      <p:pic>
        <p:nvPicPr>
          <p:cNvPr id="25608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241" y="1453113"/>
            <a:ext cx="3696480" cy="20738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5609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70720" y="1453114"/>
            <a:ext cx="3732480" cy="211702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5610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3520" y="3898490"/>
            <a:ext cx="3732480" cy="201909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5611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70720" y="3941695"/>
            <a:ext cx="373248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43D3-A865-48C5-A4AC-05D6D0A41B63}" type="datetime1">
              <a:rPr lang="en-US" smtClean="0"/>
              <a:t>5/26/2009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 a brief into about the topics being discussed.</a:t>
            </a:r>
          </a:p>
          <a:p>
            <a:r>
              <a:rPr lang="en-US" dirty="0" smtClean="0"/>
              <a:t>Use the abstract as a guide for this section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F7E16-7421-4E21-A6CE-79E264860BA3}" type="datetime1">
              <a:rPr lang="en-US" smtClean="0"/>
              <a:t>5/26/2009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6080" y="116653"/>
            <a:ext cx="8460000" cy="1342221"/>
            <a:chOff x="157" y="81"/>
            <a:chExt cx="5875" cy="932"/>
          </a:xfrm>
        </p:grpSpPr>
        <p:pic>
          <p:nvPicPr>
            <p:cNvPr id="2663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7" y="81"/>
              <a:ext cx="5876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6631" name="Text Box 3"/>
            <p:cNvSpPr txBox="1">
              <a:spLocks noChangeArrowheads="1"/>
            </p:cNvSpPr>
            <p:nvPr/>
          </p:nvSpPr>
          <p:spPr bwMode="auto">
            <a:xfrm>
              <a:off x="157" y="81"/>
              <a:ext cx="5876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27" name="Text Box 4"/>
          <p:cNvSpPr txBox="1">
            <a:spLocks noChangeArrowheads="1"/>
          </p:cNvSpPr>
          <p:nvPr/>
        </p:nvSpPr>
        <p:spPr bwMode="auto">
          <a:xfrm>
            <a:off x="6554880" y="6247376"/>
            <a:ext cx="2128320" cy="4709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 anchor="b"/>
          <a:lstStyle/>
          <a:p>
            <a:pPr algn="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fld id="{85FD3CD3-1046-4527-ABE3-9A6CD521563B}" type="slidenum">
              <a:rPr lang="en-US" sz="1000">
                <a:solidFill>
                  <a:srgbClr val="000000"/>
                </a:solidFill>
              </a:rPr>
              <a:pPr algn="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t>30</a:t>
            </a:fld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2662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848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662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3392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D77E-4320-4783-A893-00F65562FFB6}" type="datetime1">
              <a:rPr lang="en-US" smtClean="0"/>
              <a:t>5/26/2009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6081" y="116653"/>
            <a:ext cx="8464320" cy="1342221"/>
            <a:chOff x="157" y="81"/>
            <a:chExt cx="5878" cy="932"/>
          </a:xfrm>
        </p:grpSpPr>
        <p:pic>
          <p:nvPicPr>
            <p:cNvPr id="2766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7" y="81"/>
              <a:ext cx="5879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7661" name="Text Box 3"/>
            <p:cNvSpPr txBox="1">
              <a:spLocks noChangeArrowheads="1"/>
            </p:cNvSpPr>
            <p:nvPr/>
          </p:nvSpPr>
          <p:spPr bwMode="auto">
            <a:xfrm>
              <a:off x="157" y="81"/>
              <a:ext cx="5879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6554880" y="6247376"/>
            <a:ext cx="2128320" cy="4709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 anchor="b"/>
          <a:lstStyle/>
          <a:p>
            <a:pPr algn="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fld id="{9BF20698-A380-4C61-892E-2D257A1AEDBA}" type="slidenum">
              <a:rPr lang="en-US" sz="1000">
                <a:solidFill>
                  <a:srgbClr val="000000"/>
                </a:solidFill>
              </a:rPr>
              <a:pPr algn="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t>31</a:t>
            </a:fld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124560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2</a:t>
            </a:r>
          </a:p>
        </p:txBody>
      </p:sp>
      <p:sp>
        <p:nvSpPr>
          <p:cNvPr id="27653" name="Text Box 6"/>
          <p:cNvSpPr txBox="1">
            <a:spLocks noChangeArrowheads="1"/>
          </p:cNvSpPr>
          <p:nvPr/>
        </p:nvSpPr>
        <p:spPr bwMode="auto">
          <a:xfrm>
            <a:off x="1245600" y="5848455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6</a:t>
            </a:r>
          </a:p>
        </p:txBody>
      </p:sp>
      <p:sp>
        <p:nvSpPr>
          <p:cNvPr id="27654" name="Text Box 7"/>
          <p:cNvSpPr txBox="1">
            <a:spLocks noChangeArrowheads="1"/>
          </p:cNvSpPr>
          <p:nvPr/>
        </p:nvSpPr>
        <p:spPr bwMode="auto">
          <a:xfrm>
            <a:off x="539280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5</a:t>
            </a:r>
          </a:p>
        </p:txBody>
      </p:sp>
      <p:sp>
        <p:nvSpPr>
          <p:cNvPr id="27655" name="Text Box 8"/>
          <p:cNvSpPr txBox="1">
            <a:spLocks noChangeArrowheads="1"/>
          </p:cNvSpPr>
          <p:nvPr/>
        </p:nvSpPr>
        <p:spPr bwMode="auto">
          <a:xfrm>
            <a:off x="5392800" y="5848455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9</a:t>
            </a:r>
          </a:p>
        </p:txBody>
      </p:sp>
      <p:pic>
        <p:nvPicPr>
          <p:cNvPr id="27656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3520" y="1409909"/>
            <a:ext cx="3732480" cy="211702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7657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70720" y="1409909"/>
            <a:ext cx="3732480" cy="211702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7658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3520" y="3941695"/>
            <a:ext cx="373248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7659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70720" y="3941695"/>
            <a:ext cx="373248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EAEB-A384-4458-AC01-801FBC48ABC2}" type="datetime1">
              <a:rPr lang="en-US" smtClean="0"/>
              <a:t>5/26/2009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/>
          <p:cNvSpPr txBox="1">
            <a:spLocks noChangeArrowheads="1"/>
          </p:cNvSpPr>
          <p:nvPr/>
        </p:nvSpPr>
        <p:spPr bwMode="auto">
          <a:xfrm>
            <a:off x="414720" y="1659054"/>
            <a:ext cx="8228160" cy="16590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/>
          <a:lstStyle/>
          <a:p>
            <a:pPr marL="362885" indent="-253444">
              <a:lnSpc>
                <a:spcPct val="98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b="1" dirty="0">
                <a:solidFill>
                  <a:srgbClr val="000000"/>
                </a:solidFill>
                <a:latin typeface="Lucida Sans Unicode" pitchFamily="32" charset="0"/>
              </a:rPr>
              <a:t>Proposed Method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Shown several weighting metrics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Evaluated performance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Applied metrics to several graphs</a:t>
            </a:r>
          </a:p>
        </p:txBody>
      </p:sp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8647201" y="6407234"/>
            <a:ext cx="365760" cy="36579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 anchor="b"/>
          <a:lstStyle/>
          <a:p>
            <a:pPr algn="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fld id="{215E36C6-C1C0-4A1F-9359-0A7DE97B0E97}" type="slidenum">
              <a:rPr lang="en-US" sz="1000">
                <a:solidFill>
                  <a:srgbClr val="000000"/>
                </a:solidFill>
              </a:rPr>
              <a:pPr algn="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t>32</a:t>
            </a:fld>
            <a:endParaRPr lang="en-US" sz="1000" dirty="0">
              <a:solidFill>
                <a:srgbClr val="000000"/>
              </a:solidFill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28678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414721" y="3732873"/>
            <a:ext cx="4710240" cy="1270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marL="362885" indent="-253444"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362885" algn="l"/>
                <a:tab pos="774731" algn="l"/>
                <a:tab pos="1188018" algn="l"/>
                <a:tab pos="1601304" algn="l"/>
                <a:tab pos="2014590" algn="l"/>
                <a:tab pos="2427876" algn="l"/>
                <a:tab pos="2841162" algn="l"/>
                <a:tab pos="3254448" algn="l"/>
                <a:tab pos="3667735" algn="l"/>
                <a:tab pos="4081020" algn="l"/>
                <a:tab pos="4494307" algn="l"/>
                <a:tab pos="4907592" algn="l"/>
                <a:tab pos="5320879" algn="l"/>
                <a:tab pos="5734165" algn="l"/>
                <a:tab pos="6147451" algn="l"/>
                <a:tab pos="6560737" algn="l"/>
                <a:tab pos="6974023" algn="l"/>
                <a:tab pos="7387309" algn="l"/>
                <a:tab pos="7800596" algn="l"/>
                <a:tab pos="8213881" algn="l"/>
                <a:tab pos="8627168" algn="l"/>
              </a:tabLst>
            </a:pPr>
            <a:r>
              <a:rPr lang="en-US" sz="2700" b="1" dirty="0">
                <a:solidFill>
                  <a:srgbClr val="000000"/>
                </a:solidFill>
                <a:latin typeface="Lucida Sans Unicode" pitchFamily="32" charset="0"/>
              </a:rPr>
              <a:t>Future Work</a:t>
            </a:r>
          </a:p>
          <a:p>
            <a:pPr marL="619209" lvl="1" indent="-227523"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362885" algn="l"/>
                <a:tab pos="774731" algn="l"/>
                <a:tab pos="1188018" algn="l"/>
                <a:tab pos="1601304" algn="l"/>
                <a:tab pos="2014590" algn="l"/>
                <a:tab pos="2427876" algn="l"/>
                <a:tab pos="2841162" algn="l"/>
                <a:tab pos="3254448" algn="l"/>
                <a:tab pos="3667735" algn="l"/>
                <a:tab pos="4081020" algn="l"/>
                <a:tab pos="4494307" algn="l"/>
                <a:tab pos="4907592" algn="l"/>
                <a:tab pos="5320879" algn="l"/>
                <a:tab pos="5734165" algn="l"/>
                <a:tab pos="6147451" algn="l"/>
                <a:tab pos="6560737" algn="l"/>
                <a:tab pos="6974023" algn="l"/>
                <a:tab pos="7387309" algn="l"/>
                <a:tab pos="7800596" algn="l"/>
                <a:tab pos="8213881" algn="l"/>
                <a:tab pos="8627168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Define further metrics</a:t>
            </a:r>
          </a:p>
          <a:p>
            <a:pPr marL="619209" lvl="1" indent="-227523"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362885" algn="l"/>
                <a:tab pos="774731" algn="l"/>
                <a:tab pos="1188018" algn="l"/>
                <a:tab pos="1601304" algn="l"/>
                <a:tab pos="2014590" algn="l"/>
                <a:tab pos="2427876" algn="l"/>
                <a:tab pos="2841162" algn="l"/>
                <a:tab pos="3254448" algn="l"/>
                <a:tab pos="3667735" algn="l"/>
                <a:tab pos="4081020" algn="l"/>
                <a:tab pos="4494307" algn="l"/>
                <a:tab pos="4907592" algn="l"/>
                <a:tab pos="5320879" algn="l"/>
                <a:tab pos="5734165" algn="l"/>
                <a:tab pos="6147451" algn="l"/>
                <a:tab pos="6560737" algn="l"/>
                <a:tab pos="6974023" algn="l"/>
                <a:tab pos="7387309" algn="l"/>
                <a:tab pos="7800596" algn="l"/>
                <a:tab pos="8213881" algn="l"/>
                <a:tab pos="8627168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Consider more graph types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FEE3-6C72-4F04-8F41-85278EBFD70B}" type="datetime1">
              <a:rPr lang="en-US" smtClean="0"/>
              <a:t>5/26/2009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GPU Based Algorithms for Spectrum Sensing in Cognitive Radio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27E7D-E511-459D-A17E-87F305506355}" type="datetime1">
              <a:rPr lang="en-US" smtClean="0"/>
              <a:t>5/26/2009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71542-2EA1-4FCF-B747-18E38617C93D}" type="datetime1">
              <a:rPr lang="en-US" smtClean="0"/>
              <a:t>5/26/2009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t>34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/>
          <p:cNvSpPr txBox="1">
            <a:spLocks noChangeArrowheads="1"/>
          </p:cNvSpPr>
          <p:nvPr/>
        </p:nvSpPr>
        <p:spPr bwMode="auto">
          <a:xfrm>
            <a:off x="456481" y="1604329"/>
            <a:ext cx="8228160" cy="444430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/>
          <a:lstStyle/>
          <a:p>
            <a:pPr marL="362885" indent="-253444">
              <a:lnSpc>
                <a:spcPct val="98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Dr. </a:t>
            </a:r>
            <a:r>
              <a:rPr lang="en-US" sz="2700" dirty="0" err="1">
                <a:solidFill>
                  <a:srgbClr val="000000"/>
                </a:solidFill>
                <a:latin typeface="Lucida Sans Unicode" pitchFamily="32" charset="0"/>
              </a:rPr>
              <a:t>Chaomei</a:t>
            </a: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 Chen of Drexel University's </a:t>
            </a:r>
            <a:r>
              <a:rPr lang="en-US" sz="2700" dirty="0" err="1">
                <a:solidFill>
                  <a:srgbClr val="000000"/>
                </a:solidFill>
                <a:latin typeface="Lucida Sans Unicode" pitchFamily="32" charset="0"/>
              </a:rPr>
              <a:t>iSchool</a:t>
            </a: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 for providing the citation graph data set.</a:t>
            </a:r>
          </a:p>
          <a:p>
            <a:pPr marL="362885" indent="-253444">
              <a:lnSpc>
                <a:spcPct val="97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U.S. Army Communications Electronic Research, Development and Engineering Center (CERDEC), under contract #DAAB-07-01-9-L504</a:t>
            </a:r>
          </a:p>
        </p:txBody>
      </p:sp>
      <p:sp>
        <p:nvSpPr>
          <p:cNvPr id="29699" name="Text Box 2"/>
          <p:cNvSpPr txBox="1">
            <a:spLocks noChangeArrowheads="1"/>
          </p:cNvSpPr>
          <p:nvPr/>
        </p:nvSpPr>
        <p:spPr bwMode="auto">
          <a:xfrm>
            <a:off x="8647201" y="6407234"/>
            <a:ext cx="365760" cy="36579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 anchor="b"/>
          <a:lstStyle/>
          <a:p>
            <a:pPr algn="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fld id="{0DFB5202-87DF-4BF9-961C-D9E88F452B5A}" type="slidenum">
              <a:rPr lang="en-US" sz="1000">
                <a:solidFill>
                  <a:srgbClr val="000000"/>
                </a:solidFill>
              </a:rPr>
              <a:pPr algn="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t>35</a:t>
            </a:fld>
            <a:endParaRPr lang="en-US" sz="1000" dirty="0">
              <a:solidFill>
                <a:srgbClr val="000000"/>
              </a:solidFill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8720" y="309633"/>
            <a:ext cx="8491680" cy="1071472"/>
            <a:chOff x="138" y="215"/>
            <a:chExt cx="5897" cy="744"/>
          </a:xfrm>
        </p:grpSpPr>
        <p:pic>
          <p:nvPicPr>
            <p:cNvPr id="29701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" y="215"/>
              <a:ext cx="5898" cy="74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9702" name="Text Box 5"/>
            <p:cNvSpPr txBox="1">
              <a:spLocks noChangeArrowheads="1"/>
            </p:cNvSpPr>
            <p:nvPr/>
          </p:nvSpPr>
          <p:spPr bwMode="auto">
            <a:xfrm>
              <a:off x="138" y="215"/>
              <a:ext cx="5898" cy="74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9F33-F477-45ED-A9E8-4F410DF028B2}" type="datetime1">
              <a:rPr lang="en-US" smtClean="0"/>
              <a:t>5/26/2009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Algorithms for Mobile Ad Hoc Network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4C63-6A11-459C-83D3-D699BE1C4034}" type="datetime1">
              <a:rPr lang="en-US" smtClean="0"/>
              <a:t>5/26/2009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Cover the motivation behind the visualization efforts</a:t>
            </a:r>
          </a:p>
          <a:p>
            <a:r>
              <a:rPr lang="en-US" dirty="0" smtClean="0"/>
              <a:t>Use the related work section to explain lack of useful visualization techniques</a:t>
            </a:r>
          </a:p>
          <a:p>
            <a:r>
              <a:rPr lang="en-US" dirty="0" smtClean="0"/>
              <a:t>No uses of digital terrain for improving the visual representation of MANETs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71542-2EA1-4FCF-B747-18E38617C93D}" type="datetime1">
              <a:rPr lang="en-US" smtClean="0"/>
              <a:t>5/26/2009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t>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Ad Hoc Networks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Explain the signal radiation patterns</a:t>
            </a:r>
          </a:p>
          <a:p>
            <a:r>
              <a:rPr lang="en-US" dirty="0" smtClean="0"/>
              <a:t>Explain what they represent and why they are useful to visualize</a:t>
            </a:r>
          </a:p>
          <a:p>
            <a:r>
              <a:rPr lang="en-US" dirty="0" smtClean="0"/>
              <a:t>Possibly use the equations to help with this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71542-2EA1-4FCF-B747-18E38617C93D}" type="datetime1">
              <a:rPr lang="en-US" smtClean="0"/>
              <a:t>5/26/2009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t>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Radiation Patterns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Patterns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Fully known channel state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Highly unstable channel state</a:t>
            </a:r>
            <a:endParaRPr lang="en-US" dirty="0"/>
          </a:p>
        </p:txBody>
      </p:sp>
      <p:pic>
        <p:nvPicPr>
          <p:cNvPr id="12" name="Content Placeholder 11" descr="rad_pat_certain.eps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500383" y="1444625"/>
            <a:ext cx="3953822" cy="3941763"/>
          </a:xfrm>
        </p:spPr>
      </p:pic>
      <p:pic>
        <p:nvPicPr>
          <p:cNvPr id="13" name="Content Placeholder 12" descr="rad_pat_uncertain.eps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89001" y="1444625"/>
            <a:ext cx="3953822" cy="39417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F2140-0D90-4FC0-9329-AC38F4217904}" type="datetime1">
              <a:rPr lang="en-US" smtClean="0"/>
              <a:t>5/26/2009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Radiation Patterns with Regions of Acceptable SINR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Fully known channel state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Highly unstable channel state</a:t>
            </a:r>
            <a:endParaRPr lang="en-US" dirty="0"/>
          </a:p>
        </p:txBody>
      </p:sp>
      <p:pic>
        <p:nvPicPr>
          <p:cNvPr id="9" name="Content Placeholder 8" descr="rad_pat_sinr_certain.eps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500383" y="1444625"/>
            <a:ext cx="3953822" cy="3941763"/>
          </a:xfrm>
        </p:spPr>
      </p:pic>
      <p:pic>
        <p:nvPicPr>
          <p:cNvPr id="10" name="Content Placeholder 9" descr="rad_pat_sinr_uncertain.eps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78276" y="1444625"/>
            <a:ext cx="3975272" cy="3941763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ADD1-9739-42F3-8511-FB31D63C0258}" type="datetime1">
              <a:rPr lang="en-US" smtClean="0"/>
              <a:t>5/26/2009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Motivate use of digital terrain</a:t>
            </a:r>
          </a:p>
          <a:p>
            <a:r>
              <a:rPr lang="en-US" dirty="0" smtClean="0"/>
              <a:t>Uses in both simulation and visualization</a:t>
            </a:r>
          </a:p>
          <a:p>
            <a:r>
              <a:rPr lang="en-US" dirty="0" smtClean="0"/>
              <a:t>Needed to develop a library to abstract the specifics of file formats.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71542-2EA1-4FCF-B747-18E38617C93D}" type="datetime1">
              <a:rPr lang="en-US" smtClean="0"/>
              <a:t>5/26/2009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t>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Terrain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91</TotalTime>
  <Words>548</Words>
  <Application>Microsoft Office PowerPoint</Application>
  <PresentationFormat>On-screen Show (4:3)</PresentationFormat>
  <Paragraphs>209</Paragraphs>
  <Slides>35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Concourse</vt:lpstr>
      <vt:lpstr>Algorithms for the Visualization and Simulation of Mobile Ad Hoc and Cognitive Networks</vt:lpstr>
      <vt:lpstr>Outline</vt:lpstr>
      <vt:lpstr>Introduction</vt:lpstr>
      <vt:lpstr>Algorithms for Mobile Ad Hoc Network Visualization</vt:lpstr>
      <vt:lpstr>Mobile Ad Hoc Networks</vt:lpstr>
      <vt:lpstr>Signal Radiation Patterns</vt:lpstr>
      <vt:lpstr>Radiation Patterns</vt:lpstr>
      <vt:lpstr>Radiation Patterns with Regions of Acceptable SINR</vt:lpstr>
      <vt:lpstr>Digital Terrain</vt:lpstr>
      <vt:lpstr>Terrain Library</vt:lpstr>
      <vt:lpstr>Terrain Color Maps</vt:lpstr>
      <vt:lpstr>2D Terrain Visualization</vt:lpstr>
      <vt:lpstr>3D Terrain Visualization</vt:lpstr>
      <vt:lpstr>3D Terrain Visualization</vt:lpstr>
      <vt:lpstr>Conclusion</vt:lpstr>
      <vt:lpstr>A Simplification Algorithm for Visualizing the Structure of Complex Graphs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GPU Based Algorithms for Spectrum Sensing in Cognitive Radio Networks</vt:lpstr>
      <vt:lpstr>Slide 34</vt:lpstr>
      <vt:lpstr>Slide 35</vt:lpstr>
    </vt:vector>
  </TitlesOfParts>
  <Company>Drexel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 for the Visualization and Simulation of Mobile Ad Hoc and Cognitive Networks</dc:title>
  <dc:creator>Dan Hennessey</dc:creator>
  <cp:lastModifiedBy>Dan Hennessey</cp:lastModifiedBy>
  <cp:revision>16</cp:revision>
  <dcterms:created xsi:type="dcterms:W3CDTF">2009-05-26T14:57:37Z</dcterms:created>
  <dcterms:modified xsi:type="dcterms:W3CDTF">2009-05-26T16:28:51Z</dcterms:modified>
</cp:coreProperties>
</file>